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4"/>
    <p:sldMasterId id="2147483703" r:id="rId5"/>
  </p:sldMasterIdLst>
  <p:notesMasterIdLst>
    <p:notesMasterId r:id="rId17"/>
  </p:notesMasterIdLst>
  <p:sldIdLst>
    <p:sldId id="256" r:id="rId6"/>
    <p:sldId id="368" r:id="rId7"/>
    <p:sldId id="379" r:id="rId8"/>
    <p:sldId id="380" r:id="rId9"/>
    <p:sldId id="382" r:id="rId10"/>
    <p:sldId id="372" r:id="rId11"/>
    <p:sldId id="378" r:id="rId12"/>
    <p:sldId id="383" r:id="rId13"/>
    <p:sldId id="376" r:id="rId14"/>
    <p:sldId id="377" r:id="rId15"/>
    <p:sldId id="348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3"/>
    <a:srgbClr val="1D63B5"/>
    <a:srgbClr val="0000A8"/>
    <a:srgbClr val="0000FF"/>
    <a:srgbClr val="223366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98" d="100"/>
          <a:sy n="98" d="100"/>
        </p:scale>
        <p:origin x="1018" y="206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99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177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2000" b="0" spc="-1"/>
              <a:t>thank you very much for joining</a:t>
            </a:r>
            <a:r>
              <a:rPr lang="en-IN" b="0"/>
              <a:t> this </a:t>
            </a:r>
            <a:r>
              <a:rPr lang="en-IN"/>
              <a:t>PPT</a:t>
            </a:r>
            <a:r>
              <a:rPr lang="en-IN" b="0"/>
              <a:t>, keep learning.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773D-4C38-8744-0AFB-0CA22E60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3D355-6982-21E1-2D61-B2B83AB81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672B-C195-D917-28FD-DBF31E29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F364-3701-C854-B3AF-91B57154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2DF01-13D1-311E-99AB-14EAF7D2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561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B059-6F7E-AEA9-F2A1-22C5786A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23C72-842F-F6AC-64C3-2ADC52DAF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BCE9B-8C1A-D36F-B395-C3D0D48B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FFA8-19EC-B75D-98C3-1F4EAF50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1FFB-B86E-E6A5-EC16-A78F5A66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53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FD3376-700C-1EC1-7CE9-CC4630364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93F7-6567-F1D1-6547-8B70C98D2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D755F-2432-5C49-563D-C2E692EF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41B85-4B07-3627-EFCD-58266098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8BEAC-F070-746F-8754-190C216B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686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19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1218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BF9B-BE9A-DCC9-0526-2D4FD9977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8DFC7-B5D2-9852-B2BF-AC65A5B3B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B75E6-27C1-D757-FF9B-2B127482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408FA-9203-1839-3316-29AC843F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24BD8-CB9D-DAE3-7C8E-764762A8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057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FA65-DAF3-0116-B601-0F73326F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BB089-35AE-AD7F-F357-C0C2ED15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E878-20B3-5E8A-4FE5-1A77959C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EA7D-B898-2A1E-B210-A08598DB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26AA4-FCD7-BB31-2EA4-0C44AD23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741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EA3F-F107-CF49-0882-38B2A21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495FF-7D0A-AEE7-FFE9-4BB2123B6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3ABDC-B8AA-93D5-5EC7-C0FAE3AE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2DFFA-109D-37E1-5863-D5B1E479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05FF-445C-A29E-AA27-122B5DC7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862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C071-8D70-05FD-0CE3-98B123D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F552-8FB9-5A4D-F8BA-06145C0C7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D1877-AE75-07D9-E9DF-28A6A2040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86684-4F8A-DAEE-E9C9-4B0F5EED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167C7-F97C-E645-BC44-FDFCBF2B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5DA0D-A586-EC93-DE3C-C5DB182A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942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9343-384A-5D2B-B9AE-8BDBF0CB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FE71A-782B-AE59-7FD1-5A74B93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8D84C-0530-CDB0-BBC0-9F0FF2129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D5844-B534-ECC9-787C-D62535920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AD51D-4A22-1716-A046-C6CD72C9E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0CD0EA-6432-81EE-5EE7-449DE5C7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00756F-4588-BFA6-255F-C3427646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91759-7146-DAC2-70E0-C09D3E69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902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FDFF-9DC2-FF3E-9DBF-AAE1C077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6517A-B1A7-8F08-161C-41658BBE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F6EC8-C8CD-927A-A8FA-F3721A72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B2501-9EA5-14D3-9278-0D15882E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57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E0CC-01BD-A99C-C519-8A74111D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4EBE6-7A29-0E6E-716D-11FE8572E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0CB63-A6E6-BC6D-57DA-C2F316BE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5D355-AA81-93BA-5623-5D4C141F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2DE4C-3F78-1CD3-9753-70234304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571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1C365-DF6B-A277-87D7-3AEF70C3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7EAD0-2370-28C8-77AF-E993C0FF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D49D-D54B-FCBB-AE34-F74F4211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066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3EBB-4F42-B64B-F3F1-F8C14CC7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9B459-09D0-0466-4114-478BB97E3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B9166-6F19-DA9A-EFA6-654CA4654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D0F26-B829-5E7C-4BDD-6470BF145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542AD-85A5-46AF-C50E-0801B825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010E9-B2EC-5042-5EA0-D77F3CC9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188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24D1-509C-C3E2-9433-FD911349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63D2DD-C3E5-6842-9CDC-441069711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14C8A-E71E-35C9-5B92-176DE8A7F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6F241-7B3A-4DF6-BDDF-C6F5865D7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66984-5E8B-2ED0-0812-80F95E33A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13FBE-D14A-5363-7B75-23178957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785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018B-20DC-9BF2-8C09-2D98D28E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7AB07-9B49-5318-586D-70BCCC8A6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F4686-A3BA-0D65-329A-E12021E7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E888C-19C1-BB6E-0168-333C9039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7694F-BCEB-130C-E95D-BF21BB0B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629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3B69E-C437-FF3A-9D59-34035BBFF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D36F2-00FF-753D-6734-2AF7EF33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A7268-60D8-C598-42C3-B9F939AC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3D9F-B823-F265-724D-3D4A9C9B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2778C-E146-2A98-43E3-3477DFF5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35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C589-22C1-8E0E-AC2A-403B7074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2EE48-EC8E-7F92-EE47-C645AB968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018E-F935-4ABC-E0BC-5B5C2ED4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AA911-19AE-C0FE-285C-62F6C345E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F4BB1-3850-36ED-FFCA-C87C1C9A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509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0693-F063-B7BE-9A28-04DC0E37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4232-FBD7-718D-CC11-49CD5CE2C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F2F9A-992B-C400-79ED-A1358DA09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722CE-F8E7-12A8-5735-FB68E507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A81CF-C5DF-D31C-C9A0-C8012383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AF39-D0A0-09E1-5092-5EC55B6F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133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9313-B077-043D-75B3-98C54E6C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E30B9-28AC-7CB7-2E84-8CC08AE1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A3F2B-D2E9-CAEF-ECD2-64CF44FCF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065FE-B833-E3CE-7A79-C039DCA27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2EAE23-4F51-DF7D-415E-D59D83F3F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DC6BAC-B118-4FC6-F30B-CC7669BF1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7A4B9-F1CF-0368-7C78-DDF5C45F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CBA8D-0DF7-9E8E-BF97-13CED9AB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45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2B6E-422B-7C8D-7C8A-0214B52E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0A4A2-8F30-89DE-E1B6-BE2D33FB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328B4-C547-0AE7-6DCD-48775AD2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18FBF-7F87-0004-A494-FCDA562C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72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9067-C599-395D-CF5A-EF1AC971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7F8AB-F142-EECD-62FD-5E862625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7472D-AF01-4BD7-2D79-3BDEC4A6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73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681C2-9552-3B2C-E70C-D7C193E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C3441-6FE7-7E1D-7F7C-1E2948487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18D23-2AD2-9986-CAAA-0A0CF0A69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63358-2661-2B75-2B17-D6C20A7C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63A38-BF04-C106-D556-E9F37D54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34601-DEF5-73AC-A962-C89428EF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35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60A7-A68D-3C2A-7F9E-D2FAB513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C5452-4519-8C6A-224A-440D6FDEE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0205B-B789-6936-6F15-6E9D96A4C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CFD64-D28C-1E24-D7B5-ED124902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B03B0-BD1A-D179-7A9B-8B1CBA32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DE86D-1F02-6D4C-2975-1BE3CC7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08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8">
            <a:extLst>
              <a:ext uri="{FF2B5EF4-FFF2-40B4-BE49-F238E27FC236}">
                <a16:creationId xmlns:a16="http://schemas.microsoft.com/office/drawing/2014/main" id="{5CE16B41-9AE0-6811-CB38-40C1D557BB8D}"/>
              </a:ext>
            </a:extLst>
          </p:cNvPr>
          <p:cNvGrpSpPr/>
          <p:nvPr userDrawn="1"/>
        </p:nvGrpSpPr>
        <p:grpSpPr>
          <a:xfrm>
            <a:off x="0" y="0"/>
            <a:ext cx="9144000" cy="424206"/>
            <a:chOff x="0" y="0"/>
            <a:chExt cx="4402382" cy="66464"/>
          </a:xfrm>
        </p:grpSpPr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2DC730B1-A9A0-5846-FA0E-7C76E7BC8C1F}"/>
                </a:ext>
              </a:extLst>
            </p:cNvPr>
            <p:cNvSpPr/>
            <p:nvPr/>
          </p:nvSpPr>
          <p:spPr>
            <a:xfrm>
              <a:off x="0" y="0"/>
              <a:ext cx="4402382" cy="66464"/>
            </a:xfrm>
            <a:custGeom>
              <a:avLst/>
              <a:gdLst/>
              <a:ahLst/>
              <a:cxnLst/>
              <a:rect l="l" t="t" r="r" b="b"/>
              <a:pathLst>
                <a:path w="4402382" h="66464">
                  <a:moveTo>
                    <a:pt x="0" y="0"/>
                  </a:moveTo>
                  <a:lnTo>
                    <a:pt x="4402382" y="0"/>
                  </a:lnTo>
                  <a:lnTo>
                    <a:pt x="44023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8CD66830-1039-0258-6D99-917E0E14C8D9}"/>
                </a:ext>
              </a:extLst>
            </p:cNvPr>
            <p:cNvSpPr txBox="1"/>
            <p:nvPr/>
          </p:nvSpPr>
          <p:spPr>
            <a:xfrm>
              <a:off x="0" y="-38100"/>
              <a:ext cx="4402382" cy="10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8">
            <a:extLst>
              <a:ext uri="{FF2B5EF4-FFF2-40B4-BE49-F238E27FC236}">
                <a16:creationId xmlns:a16="http://schemas.microsoft.com/office/drawing/2014/main" id="{2C29429C-8EAC-76C8-4BCA-392E093E6071}"/>
              </a:ext>
            </a:extLst>
          </p:cNvPr>
          <p:cNvGrpSpPr/>
          <p:nvPr userDrawn="1"/>
        </p:nvGrpSpPr>
        <p:grpSpPr>
          <a:xfrm>
            <a:off x="0" y="5036127"/>
            <a:ext cx="9144000" cy="107373"/>
            <a:chOff x="0" y="0"/>
            <a:chExt cx="4402382" cy="66464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516D9FB-246A-B941-D7A1-740294C5CA57}"/>
                </a:ext>
              </a:extLst>
            </p:cNvPr>
            <p:cNvSpPr/>
            <p:nvPr/>
          </p:nvSpPr>
          <p:spPr>
            <a:xfrm>
              <a:off x="0" y="0"/>
              <a:ext cx="4402382" cy="66464"/>
            </a:xfrm>
            <a:custGeom>
              <a:avLst/>
              <a:gdLst/>
              <a:ahLst/>
              <a:cxnLst/>
              <a:rect l="l" t="t" r="r" b="b"/>
              <a:pathLst>
                <a:path w="4402382" h="66464">
                  <a:moveTo>
                    <a:pt x="0" y="0"/>
                  </a:moveTo>
                  <a:lnTo>
                    <a:pt x="4402382" y="0"/>
                  </a:lnTo>
                  <a:lnTo>
                    <a:pt x="44023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D686EB00-C97A-3031-39C9-0116D5FA777C}"/>
                </a:ext>
              </a:extLst>
            </p:cNvPr>
            <p:cNvSpPr txBox="1"/>
            <p:nvPr/>
          </p:nvSpPr>
          <p:spPr>
            <a:xfrm>
              <a:off x="0" y="-38100"/>
              <a:ext cx="4402382" cy="10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2" name="Picture 51" descr="A black and white logo&#10;&#10;AI-generated content may be incorrect.">
            <a:extLst>
              <a:ext uri="{FF2B5EF4-FFF2-40B4-BE49-F238E27FC236}">
                <a16:creationId xmlns:a16="http://schemas.microsoft.com/office/drawing/2014/main" id="{60FBBEFD-E0CD-6C02-78E2-27F2F5BE999B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820696" y="55166"/>
            <a:ext cx="965086" cy="3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8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20F0D-6106-F211-E1F0-235C9515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53594-5ABE-5A71-F216-60DA71155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8D17C-F6CB-10BD-69CB-90B7D1775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19C939-ADFE-408C-B13F-060F8543796F}" type="datetimeFigureOut">
              <a:rPr lang="en-IN" smtClean="0"/>
              <a:t>08-02-2026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AF371-35AE-88EA-78A9-9B2929D5B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D9255-886B-C631-049F-E81D2F7F4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  <p:pic>
        <p:nvPicPr>
          <p:cNvPr id="54" name="Picture 53" descr="A white woven seamless grid pattern">
            <a:extLst>
              <a:ext uri="{FF2B5EF4-FFF2-40B4-BE49-F238E27FC236}">
                <a16:creationId xmlns:a16="http://schemas.microsoft.com/office/drawing/2014/main" id="{336B95B5-7E98-C63C-7005-DB619E8AA3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5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aayushisoni8910@gmail.com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hyperlink" Target="mailto:priyanshipatel170206@gmail.com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8.jpeg"/><Relationship Id="rId5" Type="http://schemas.openxmlformats.org/officeDocument/2006/relationships/image" Target="../media/image5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mailto:vrutipatel509@gmail.com" TargetMode="External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1E3E7CA-E75C-8BCB-4743-8B19F589EE9B}"/>
              </a:ext>
            </a:extLst>
          </p:cNvPr>
          <p:cNvSpPr/>
          <p:nvPr/>
        </p:nvSpPr>
        <p:spPr>
          <a:xfrm>
            <a:off x="364882" y="652908"/>
            <a:ext cx="3971824" cy="485021"/>
          </a:xfrm>
          <a:prstGeom prst="roundRect">
            <a:avLst/>
          </a:prstGeom>
          <a:solidFill>
            <a:schemeClr val="bg1"/>
          </a:solidFill>
          <a:ln>
            <a:solidFill>
              <a:srgbClr val="1D63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4153368" cy="126178"/>
            <a:chOff x="0" y="0"/>
            <a:chExt cx="2187782" cy="664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782" cy="66464"/>
            </a:xfrm>
            <a:custGeom>
              <a:avLst/>
              <a:gdLst/>
              <a:ahLst/>
              <a:cxnLst/>
              <a:rect l="l" t="t" r="r" b="b"/>
              <a:pathLst>
                <a:path w="2187782" h="66464">
                  <a:moveTo>
                    <a:pt x="0" y="0"/>
                  </a:moveTo>
                  <a:lnTo>
                    <a:pt x="2187782" y="0"/>
                  </a:lnTo>
                  <a:lnTo>
                    <a:pt x="21877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87782" cy="10456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017322"/>
            <a:ext cx="7571294" cy="126178"/>
            <a:chOff x="0" y="0"/>
            <a:chExt cx="3988171" cy="66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8171" cy="66464"/>
            </a:xfrm>
            <a:custGeom>
              <a:avLst/>
              <a:gdLst/>
              <a:ahLst/>
              <a:cxnLst/>
              <a:rect l="l" t="t" r="r" b="b"/>
              <a:pathLst>
                <a:path w="3988171" h="66464">
                  <a:moveTo>
                    <a:pt x="0" y="0"/>
                  </a:moveTo>
                  <a:lnTo>
                    <a:pt x="3988171" y="0"/>
                  </a:lnTo>
                  <a:lnTo>
                    <a:pt x="3988171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88171" cy="10456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3661769" y="-528997"/>
            <a:ext cx="4602320" cy="2123257"/>
            <a:chOff x="0" y="0"/>
            <a:chExt cx="2424267" cy="11184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4267" cy="1118423"/>
            </a:xfrm>
            <a:custGeom>
              <a:avLst/>
              <a:gdLst/>
              <a:ahLst/>
              <a:cxnLst/>
              <a:rect l="l" t="t" r="r" b="b"/>
              <a:pathLst>
                <a:path w="2424267" h="1118423">
                  <a:moveTo>
                    <a:pt x="0" y="0"/>
                  </a:moveTo>
                  <a:lnTo>
                    <a:pt x="2424267" y="0"/>
                  </a:lnTo>
                  <a:lnTo>
                    <a:pt x="2424267" y="1118423"/>
                  </a:lnTo>
                  <a:lnTo>
                    <a:pt x="0" y="1118423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24267" cy="115652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5632358" y="303921"/>
            <a:ext cx="3724082" cy="1064394"/>
            <a:chOff x="0" y="0"/>
            <a:chExt cx="1961656" cy="5606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61656" cy="560668"/>
            </a:xfrm>
            <a:custGeom>
              <a:avLst/>
              <a:gdLst/>
              <a:ahLst/>
              <a:cxnLst/>
              <a:rect l="l" t="t" r="r" b="b"/>
              <a:pathLst>
                <a:path w="1961656" h="560668">
                  <a:moveTo>
                    <a:pt x="0" y="0"/>
                  </a:moveTo>
                  <a:lnTo>
                    <a:pt x="1961656" y="0"/>
                  </a:lnTo>
                  <a:lnTo>
                    <a:pt x="1961656" y="560668"/>
                  </a:lnTo>
                  <a:lnTo>
                    <a:pt x="0" y="560668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61656" cy="598768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7528217" y="-892816"/>
            <a:ext cx="2873959" cy="1967021"/>
            <a:chOff x="0" y="0"/>
            <a:chExt cx="1513855" cy="10361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13855" cy="1036126"/>
            </a:xfrm>
            <a:custGeom>
              <a:avLst/>
              <a:gdLst/>
              <a:ahLst/>
              <a:cxnLst/>
              <a:rect l="l" t="t" r="r" b="b"/>
              <a:pathLst>
                <a:path w="1513855" h="1036126">
                  <a:moveTo>
                    <a:pt x="0" y="0"/>
                  </a:moveTo>
                  <a:lnTo>
                    <a:pt x="1513855" y="0"/>
                  </a:lnTo>
                  <a:lnTo>
                    <a:pt x="1513855" y="1036126"/>
                  </a:lnTo>
                  <a:lnTo>
                    <a:pt x="0" y="1036126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13855" cy="107422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7" name="Group 17"/>
          <p:cNvGrpSpPr/>
          <p:nvPr/>
        </p:nvGrpSpPr>
        <p:grpSpPr>
          <a:xfrm rot="2700000">
            <a:off x="6756840" y="4003698"/>
            <a:ext cx="4602320" cy="2123257"/>
            <a:chOff x="0" y="0"/>
            <a:chExt cx="2424267" cy="11184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24267" cy="1118423"/>
            </a:xfrm>
            <a:custGeom>
              <a:avLst/>
              <a:gdLst/>
              <a:ahLst/>
              <a:cxnLst/>
              <a:rect l="l" t="t" r="r" b="b"/>
              <a:pathLst>
                <a:path w="2424267" h="1118423">
                  <a:moveTo>
                    <a:pt x="0" y="0"/>
                  </a:moveTo>
                  <a:lnTo>
                    <a:pt x="2424267" y="0"/>
                  </a:lnTo>
                  <a:lnTo>
                    <a:pt x="2424267" y="1118423"/>
                  </a:lnTo>
                  <a:lnTo>
                    <a:pt x="0" y="1118423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424267" cy="115652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20" name="Group 20"/>
          <p:cNvGrpSpPr/>
          <p:nvPr/>
        </p:nvGrpSpPr>
        <p:grpSpPr>
          <a:xfrm rot="2700000">
            <a:off x="7842195" y="3672519"/>
            <a:ext cx="2166949" cy="1126189"/>
            <a:chOff x="0" y="0"/>
            <a:chExt cx="1141438" cy="5932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1438" cy="593219"/>
            </a:xfrm>
            <a:custGeom>
              <a:avLst/>
              <a:gdLst/>
              <a:ahLst/>
              <a:cxnLst/>
              <a:rect l="l" t="t" r="r" b="b"/>
              <a:pathLst>
                <a:path w="1141438" h="593219">
                  <a:moveTo>
                    <a:pt x="0" y="0"/>
                  </a:moveTo>
                  <a:lnTo>
                    <a:pt x="1141438" y="0"/>
                  </a:lnTo>
                  <a:lnTo>
                    <a:pt x="1141438" y="593219"/>
                  </a:lnTo>
                  <a:lnTo>
                    <a:pt x="0" y="593219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41438" cy="63131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20497" y="768985"/>
            <a:ext cx="3475712" cy="347571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29445" tIns="29445" rIns="29445" bIns="29445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70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37924" y="971034"/>
            <a:ext cx="3040859" cy="304085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171450" cap="sq">
              <a:solidFill>
                <a:srgbClr val="F3F3F3"/>
              </a:solidFill>
              <a:prstDash val="solid"/>
              <a:miter/>
            </a:ln>
          </p:spPr>
          <p:txBody>
            <a:bodyPr/>
            <a:lstStyle/>
            <a:p>
              <a:endParaRPr lang="en-IN" sz="7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3022795"/>
            <a:ext cx="4224335" cy="394131"/>
            <a:chOff x="0" y="0"/>
            <a:chExt cx="4355842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55842" cy="406400"/>
            </a:xfrm>
            <a:custGeom>
              <a:avLst/>
              <a:gdLst/>
              <a:ahLst/>
              <a:cxnLst/>
              <a:rect l="l" t="t" r="r" b="b"/>
              <a:pathLst>
                <a:path w="4355842" h="406400">
                  <a:moveTo>
                    <a:pt x="4152642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152642" y="406400"/>
                  </a:lnTo>
                  <a:lnTo>
                    <a:pt x="4355842" y="203200"/>
                  </a:lnTo>
                  <a:lnTo>
                    <a:pt x="4152642" y="0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241542" cy="444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34" name="Freeform 34"/>
          <p:cNvSpPr/>
          <p:nvPr/>
        </p:nvSpPr>
        <p:spPr>
          <a:xfrm>
            <a:off x="4814816" y="492813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7" y="0"/>
                </a:lnTo>
                <a:lnTo>
                  <a:pt x="1714127" y="319257"/>
                </a:lnTo>
                <a:lnTo>
                  <a:pt x="0" y="319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35" name="Freeform 35"/>
          <p:cNvSpPr/>
          <p:nvPr/>
        </p:nvSpPr>
        <p:spPr>
          <a:xfrm>
            <a:off x="8435937" y="4382878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7" y="0"/>
                </a:lnTo>
                <a:lnTo>
                  <a:pt x="1714127" y="319256"/>
                </a:lnTo>
                <a:lnTo>
                  <a:pt x="0" y="31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36" name="Freeform 36"/>
          <p:cNvSpPr/>
          <p:nvPr/>
        </p:nvSpPr>
        <p:spPr>
          <a:xfrm>
            <a:off x="8726258" y="4572000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8" y="0"/>
                </a:lnTo>
                <a:lnTo>
                  <a:pt x="1714128" y="319256"/>
                </a:lnTo>
                <a:lnTo>
                  <a:pt x="0" y="31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44" name="TextBox 44"/>
          <p:cNvSpPr txBox="1"/>
          <p:nvPr/>
        </p:nvSpPr>
        <p:spPr>
          <a:xfrm>
            <a:off x="466725" y="3100839"/>
            <a:ext cx="3809409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3"/>
              </a:lnSpc>
            </a:pPr>
            <a:r>
              <a:rPr lang="en-US" sz="1618" b="1" spc="583">
                <a:solidFill>
                  <a:srgbClr val="FFFFFF"/>
                </a:solidFill>
                <a:latin typeface="+mj-lt"/>
                <a:ea typeface="Aileron Bold"/>
                <a:cs typeface="Aileron Bold"/>
                <a:sym typeface="Aileron Bold"/>
              </a:rPr>
              <a:t>PRESENTATION 2026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F280E3-480F-FB8A-7665-DA332ECA167D}"/>
              </a:ext>
            </a:extLst>
          </p:cNvPr>
          <p:cNvGrpSpPr/>
          <p:nvPr/>
        </p:nvGrpSpPr>
        <p:grpSpPr>
          <a:xfrm>
            <a:off x="99572" y="3961494"/>
            <a:ext cx="2058603" cy="947331"/>
            <a:chOff x="378050" y="4295282"/>
            <a:chExt cx="2058603" cy="947331"/>
          </a:xfrm>
        </p:grpSpPr>
        <p:sp>
          <p:nvSpPr>
            <p:cNvPr id="40" name="TextBox 40"/>
            <p:cNvSpPr txBox="1"/>
            <p:nvPr/>
          </p:nvSpPr>
          <p:spPr>
            <a:xfrm>
              <a:off x="803221" y="4295282"/>
              <a:ext cx="1633432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6"/>
                </a:lnSpc>
              </a:pPr>
              <a:r>
                <a:rPr lang="en-US" sz="1000">
                  <a:latin typeface="+mj-lt"/>
                  <a:ea typeface="Aileron"/>
                  <a:cs typeface="Aileron"/>
                  <a:sym typeface="Aileron"/>
                </a:rPr>
                <a:t>Student Name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85062" y="4487534"/>
              <a:ext cx="1633432" cy="755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Priyanshi Patel </a:t>
              </a:r>
            </a:p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Aayushi Soni</a:t>
              </a:r>
            </a:p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Vruti Patel</a:t>
              </a:r>
            </a:p>
          </p:txBody>
        </p:sp>
        <p:pic>
          <p:nvPicPr>
            <p:cNvPr id="50" name="Picture 49" descr="A blue circle with a person and a envelope in it&#10;&#10;AI-generated content may be incorrect.">
              <a:extLst>
                <a:ext uri="{FF2B5EF4-FFF2-40B4-BE49-F238E27FC236}">
                  <a16:creationId xmlns:a16="http://schemas.microsoft.com/office/drawing/2014/main" id="{D896BA5A-C1EC-A54D-25FD-EA005C313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6757" t="2453" r="27842" b="53701"/>
            <a:stretch>
              <a:fillRect/>
            </a:stretch>
          </p:blipFill>
          <p:spPr>
            <a:xfrm>
              <a:off x="378050" y="4320144"/>
              <a:ext cx="395331" cy="381795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96BF95C-06D8-5024-2B53-C5B8F783D4D8}"/>
              </a:ext>
            </a:extLst>
          </p:cNvPr>
          <p:cNvGrpSpPr/>
          <p:nvPr/>
        </p:nvGrpSpPr>
        <p:grpSpPr>
          <a:xfrm>
            <a:off x="1711902" y="3974811"/>
            <a:ext cx="3166453" cy="1173143"/>
            <a:chOff x="2710862" y="4295282"/>
            <a:chExt cx="3166453" cy="1173143"/>
          </a:xfrm>
        </p:grpSpPr>
        <p:sp>
          <p:nvSpPr>
            <p:cNvPr id="41" name="TextBox 41"/>
            <p:cNvSpPr txBox="1"/>
            <p:nvPr/>
          </p:nvSpPr>
          <p:spPr>
            <a:xfrm>
              <a:off x="3139699" y="4295282"/>
              <a:ext cx="1809978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6"/>
                </a:lnSpc>
              </a:pPr>
              <a:r>
                <a:rPr lang="en-US" sz="1000">
                  <a:latin typeface="+mj-lt"/>
                  <a:ea typeface="Aileron"/>
                  <a:cs typeface="Aileron"/>
                  <a:sym typeface="Aileron"/>
                </a:rPr>
                <a:t>Student Email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139699" y="4456866"/>
              <a:ext cx="2737616" cy="10115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priyanshipatel170206@gmail.com</a:t>
              </a:r>
              <a:endParaRPr lang="en-US" b="1" dirty="0">
                <a:solidFill>
                  <a:srgbClr val="213163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aayushisoni8910@gmail.com</a:t>
              </a:r>
              <a:endParaRPr lang="en-US" b="1" dirty="0">
                <a:solidFill>
                  <a:srgbClr val="213163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vrutipatel509@gmail.com</a:t>
              </a:r>
              <a:endParaRPr lang="en-US" b="1" dirty="0">
                <a:solidFill>
                  <a:srgbClr val="213163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  <a:p>
              <a:pPr>
                <a:lnSpc>
                  <a:spcPts val="2038"/>
                </a:lnSpc>
              </a:pPr>
              <a:endParaRPr lang="en-US" b="1" dirty="0">
                <a:solidFill>
                  <a:srgbClr val="0D358D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</p:txBody>
        </p:sp>
        <p:pic>
          <p:nvPicPr>
            <p:cNvPr id="51" name="Picture 50" descr="A blue circle with a person and a envelope in it&#10;&#10;AI-generated content may be incorrect.">
              <a:extLst>
                <a:ext uri="{FF2B5EF4-FFF2-40B4-BE49-F238E27FC236}">
                  <a16:creationId xmlns:a16="http://schemas.microsoft.com/office/drawing/2014/main" id="{7E9E6C5B-A5C6-680F-EFAE-D542CF58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6859" t="52379" r="26874" b="2349"/>
            <a:stretch>
              <a:fillRect/>
            </a:stretch>
          </p:blipFill>
          <p:spPr>
            <a:xfrm>
              <a:off x="2710862" y="4307522"/>
              <a:ext cx="398279" cy="389719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89160DC-C3C0-B6C2-B7C6-7BB4689F94A9}"/>
              </a:ext>
            </a:extLst>
          </p:cNvPr>
          <p:cNvGrpSpPr/>
          <p:nvPr/>
        </p:nvGrpSpPr>
        <p:grpSpPr>
          <a:xfrm>
            <a:off x="5208614" y="4042038"/>
            <a:ext cx="2272871" cy="403702"/>
            <a:chOff x="3139699" y="4295282"/>
            <a:chExt cx="2272871" cy="403702"/>
          </a:xfrm>
        </p:grpSpPr>
        <p:sp>
          <p:nvSpPr>
            <p:cNvPr id="67" name="TextBox 41">
              <a:extLst>
                <a:ext uri="{FF2B5EF4-FFF2-40B4-BE49-F238E27FC236}">
                  <a16:creationId xmlns:a16="http://schemas.microsoft.com/office/drawing/2014/main" id="{62360B4B-896B-851F-3E0F-5B4381D9C14E}"/>
                </a:ext>
              </a:extLst>
            </p:cNvPr>
            <p:cNvSpPr txBox="1"/>
            <p:nvPr/>
          </p:nvSpPr>
          <p:spPr>
            <a:xfrm>
              <a:off x="3139699" y="4295282"/>
              <a:ext cx="1809978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6"/>
                </a:lnSpc>
              </a:pPr>
              <a:r>
                <a:rPr lang="en-US" sz="1000" dirty="0">
                  <a:latin typeface="+mj-lt"/>
                  <a:ea typeface="Aileron"/>
                  <a:cs typeface="Aileron"/>
                  <a:sym typeface="Aileron"/>
                </a:rPr>
                <a:t>Guide</a:t>
              </a:r>
            </a:p>
          </p:txBody>
        </p:sp>
        <p:sp>
          <p:nvSpPr>
            <p:cNvPr id="68" name="TextBox 43">
              <a:extLst>
                <a:ext uri="{FF2B5EF4-FFF2-40B4-BE49-F238E27FC236}">
                  <a16:creationId xmlns:a16="http://schemas.microsoft.com/office/drawing/2014/main" id="{FB6FAC35-1B51-92AA-1EE8-3B261A88036F}"/>
                </a:ext>
              </a:extLst>
            </p:cNvPr>
            <p:cNvSpPr txBox="1"/>
            <p:nvPr/>
          </p:nvSpPr>
          <p:spPr>
            <a:xfrm>
              <a:off x="3139699" y="4456866"/>
              <a:ext cx="2272871" cy="242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Jyoti Prajapati</a:t>
              </a: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52296CF-6296-621D-F4B7-80B815F5605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8109" t="6546" r="28551" b="49509"/>
          <a:stretch>
            <a:fillRect/>
          </a:stretch>
        </p:blipFill>
        <p:spPr>
          <a:xfrm>
            <a:off x="4795873" y="4066294"/>
            <a:ext cx="375815" cy="381063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EE4957A-5586-BF65-4F43-D6BBAA7E8D26}"/>
              </a:ext>
            </a:extLst>
          </p:cNvPr>
          <p:cNvGrpSpPr/>
          <p:nvPr/>
        </p:nvGrpSpPr>
        <p:grpSpPr>
          <a:xfrm>
            <a:off x="428531" y="723117"/>
            <a:ext cx="3828596" cy="358658"/>
            <a:chOff x="317090" y="723117"/>
            <a:chExt cx="3402811" cy="318771"/>
          </a:xfrm>
        </p:grpSpPr>
        <p:pic>
          <p:nvPicPr>
            <p:cNvPr id="53" name="Picture 52" descr="A close up of a logo&#10;&#10;AI-generated content may be incorrect.">
              <a:extLst>
                <a:ext uri="{FF2B5EF4-FFF2-40B4-BE49-F238E27FC236}">
                  <a16:creationId xmlns:a16="http://schemas.microsoft.com/office/drawing/2014/main" id="{51E43D43-5F83-E033-DAEA-6F93ED19D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19648" b="19158"/>
            <a:stretch>
              <a:fillRect/>
            </a:stretch>
          </p:blipFill>
          <p:spPr>
            <a:xfrm>
              <a:off x="317090" y="768985"/>
              <a:ext cx="898442" cy="202049"/>
            </a:xfrm>
            <a:prstGeom prst="rect">
              <a:avLst/>
            </a:prstGeom>
          </p:spPr>
        </p:pic>
        <p:pic>
          <p:nvPicPr>
            <p:cNvPr id="55" name="Picture 54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3BBE3A7E-2A3C-8077-3F91-5BBFD7F9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84656" y="798128"/>
              <a:ext cx="562495" cy="141182"/>
            </a:xfrm>
            <a:prstGeom prst="rect">
              <a:avLst/>
            </a:prstGeom>
          </p:spPr>
        </p:pic>
        <p:pic>
          <p:nvPicPr>
            <p:cNvPr id="57" name="Picture 56" descr="A close up of a logo&#10;&#10;AI-generated content may be incorrect.">
              <a:extLst>
                <a:ext uri="{FF2B5EF4-FFF2-40B4-BE49-F238E27FC236}">
                  <a16:creationId xmlns:a16="http://schemas.microsoft.com/office/drawing/2014/main" id="{50A97C6C-DFC2-3140-0C76-0FFA851C1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36460" y="792102"/>
              <a:ext cx="501675" cy="16316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4405440-5190-BB7E-1D18-69013C3A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98442" y="792102"/>
              <a:ext cx="321459" cy="164179"/>
            </a:xfrm>
            <a:prstGeom prst="rect">
              <a:avLst/>
            </a:prstGeom>
          </p:spPr>
        </p:pic>
        <p:pic>
          <p:nvPicPr>
            <p:cNvPr id="73" name="Picture 72" descr="A black and white image&#10;&#10;AI-generated content may be incorrect.">
              <a:extLst>
                <a:ext uri="{FF2B5EF4-FFF2-40B4-BE49-F238E27FC236}">
                  <a16:creationId xmlns:a16="http://schemas.microsoft.com/office/drawing/2014/main" id="{7639476C-F768-1393-1AB4-8183D5D0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t="19206" b="17252"/>
            <a:stretch>
              <a:fillRect/>
            </a:stretch>
          </p:blipFill>
          <p:spPr>
            <a:xfrm>
              <a:off x="2023625" y="723117"/>
              <a:ext cx="501676" cy="318771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46B77A6-51C3-5E10-759D-6BA99B724763}"/>
              </a:ext>
            </a:extLst>
          </p:cNvPr>
          <p:cNvSpPr txBox="1"/>
          <p:nvPr/>
        </p:nvSpPr>
        <p:spPr>
          <a:xfrm>
            <a:off x="223831" y="1423703"/>
            <a:ext cx="4782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213163"/>
                </a:solidFill>
                <a:effectLst/>
                <a:latin typeface="Segoe UI Bold" panose="020B0802040204020203" pitchFamily="34" charset="0"/>
              </a:rPr>
              <a:t>Impact of Artificial Intelligence on Usage Patterns and Digital </a:t>
            </a:r>
          </a:p>
          <a:p>
            <a:r>
              <a:rPr lang="en-GB" sz="2400" b="1" dirty="0">
                <a:solidFill>
                  <a:srgbClr val="213163"/>
                </a:solidFill>
                <a:latin typeface="Segoe UI Bold" panose="020B0802040204020203" pitchFamily="34" charset="0"/>
              </a:rPr>
              <a:t>T</a:t>
            </a:r>
            <a:r>
              <a:rPr lang="en-GB" sz="2400" b="1" dirty="0">
                <a:solidFill>
                  <a:srgbClr val="213163"/>
                </a:solidFill>
                <a:effectLst/>
                <a:latin typeface="Segoe UI Bold" panose="020B0802040204020203" pitchFamily="34" charset="0"/>
              </a:rPr>
              <a:t>rends </a:t>
            </a:r>
            <a:endParaRPr lang="en-IN" sz="2400" dirty="0">
              <a:solidFill>
                <a:srgbClr val="21316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31"/>
    </mc:Choice>
    <mc:Fallback xmlns="">
      <p:transition spd="slow" advTm="512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0A2C-122D-B694-9544-674D5B7F3F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464" y="646906"/>
            <a:ext cx="2604407" cy="3970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22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ue and black head with a light bulb inside&#10;&#10;AI-generated content may be incorrect.">
            <a:extLst>
              <a:ext uri="{FF2B5EF4-FFF2-40B4-BE49-F238E27FC236}">
                <a16:creationId xmlns:a16="http://schemas.microsoft.com/office/drawing/2014/main" id="{780CFD29-1812-631A-1356-FC7392A0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76" r="9682" b="15238"/>
          <a:stretch>
            <a:fillRect/>
          </a:stretch>
        </p:blipFill>
        <p:spPr>
          <a:xfrm>
            <a:off x="5527222" y="1181907"/>
            <a:ext cx="3024104" cy="3210479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1ABC975B-6DC4-BA79-76B7-EE677272838A}"/>
              </a:ext>
            </a:extLst>
          </p:cNvPr>
          <p:cNvSpPr txBox="1"/>
          <p:nvPr/>
        </p:nvSpPr>
        <p:spPr>
          <a:xfrm>
            <a:off x="228599" y="1141275"/>
            <a:ext cx="4982737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The scope of this project can be expanded in the future by: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 Including more respondents and additional countries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 Integrating real-time data sources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 Applying machine learning models for predictive analysis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 Studying long-term social and economic impacts of AI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 Enhancing dashboards with advanced AI-driven analytics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This will help in deeper understanding and better forecasting of AI-driven digital trends.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70511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5F47A66-6A16-A2DA-4391-046F577EDC5F}"/>
              </a:ext>
            </a:extLst>
          </p:cNvPr>
          <p:cNvSpPr txBox="1"/>
          <p:nvPr/>
        </p:nvSpPr>
        <p:spPr>
          <a:xfrm>
            <a:off x="2632982" y="1781046"/>
            <a:ext cx="3878036" cy="1175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86"/>
              </a:lnSpc>
            </a:pPr>
            <a:r>
              <a:rPr lang="en-US" sz="5000" b="1">
                <a:solidFill>
                  <a:srgbClr val="0D358D"/>
                </a:solidFill>
                <a:latin typeface="Arial" panose="020B0604020202020204" pitchFamily="34" charset="0"/>
                <a:ea typeface="Aileron Ultra-Bold"/>
                <a:cs typeface="Arial" panose="020B0604020202020204" pitchFamily="34" charset="0"/>
                <a:sym typeface="Aileron Ultra-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Box 1174">
            <a:extLst>
              <a:ext uri="{FF2B5EF4-FFF2-40B4-BE49-F238E27FC236}">
                <a16:creationId xmlns:a16="http://schemas.microsoft.com/office/drawing/2014/main" id="{927410B5-1C26-2D39-1160-ABCF2EAFC484}"/>
              </a:ext>
            </a:extLst>
          </p:cNvPr>
          <p:cNvSpPr txBox="1"/>
          <p:nvPr/>
        </p:nvSpPr>
        <p:spPr>
          <a:xfrm>
            <a:off x="133070" y="629133"/>
            <a:ext cx="462421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2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94DD5-904E-76E9-38C0-10A35CC5BDD0}"/>
              </a:ext>
            </a:extLst>
          </p:cNvPr>
          <p:cNvSpPr txBox="1"/>
          <p:nvPr/>
        </p:nvSpPr>
        <p:spPr>
          <a:xfrm>
            <a:off x="125239" y="1104923"/>
            <a:ext cx="4446761" cy="302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  <a:endParaRPr lang="en-IN" sz="180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/>
              </a:rPr>
              <a:t>Problem Statement</a:t>
            </a:r>
            <a:endParaRPr lang="en-US" sz="1800">
              <a:latin typeface="+mj-lt"/>
              <a:ea typeface="+mn-lt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/>
              </a:rPr>
              <a:t>Proposed Solution</a:t>
            </a:r>
            <a:endParaRPr lang="en-US" sz="1800">
              <a:latin typeface="+mj-lt"/>
              <a:ea typeface="+mn-lt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+mn-lt"/>
              </a:rPr>
              <a:t>System Architecture</a:t>
            </a:r>
            <a:endParaRPr lang="en-US" sz="1800">
              <a:latin typeface="+mj-lt"/>
              <a:ea typeface="+mn-lt"/>
              <a:cs typeface="Calibri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/>
              </a:rPr>
              <a:t>Live Demo of the Project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/>
              </a:rPr>
              <a:t>Embedded</a:t>
            </a:r>
            <a:r>
              <a:rPr lang="en-US" sz="1800">
                <a:latin typeface="+mj-lt"/>
                <a:ea typeface="+mn-lt"/>
              </a:rPr>
              <a:t> Video of Project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IN" sz="1800">
                <a:latin typeface="+mj-lt"/>
                <a:ea typeface="+mn-lt"/>
                <a:cs typeface="Arial"/>
              </a:rPr>
              <a:t>Conclusion</a:t>
            </a:r>
            <a:endParaRPr lang="en-IN" sz="1800">
              <a:latin typeface="+mj-lt"/>
              <a:ea typeface="+mn-lt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/>
              </a:rPr>
              <a:t>Future Scope</a:t>
            </a: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2691F39-1D30-06E0-DC39-BAC5AA2F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50" t="7320" r="18976" b="28715"/>
          <a:stretch>
            <a:fillRect/>
          </a:stretch>
        </p:blipFill>
        <p:spPr>
          <a:xfrm>
            <a:off x="5586642" y="840676"/>
            <a:ext cx="2868706" cy="3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D16DC0-DC82-5139-5FE5-3CEECE460C7E}"/>
              </a:ext>
            </a:extLst>
          </p:cNvPr>
          <p:cNvSpPr txBox="1"/>
          <p:nvPr/>
        </p:nvSpPr>
        <p:spPr>
          <a:xfrm>
            <a:off x="65049" y="380397"/>
            <a:ext cx="5451088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Abstract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project studies Artificial Intelligence on AI Usage Patterns and Digital Trends during the period 2023 to 2025.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objective is to understand how AI has influenced user behaviour, internet usage, digital consumption, risk perception, and cost trends. 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analysis is based on data collected from 300 respondents across multiple countries and age groups.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Using Power BI, the data was visualized through interactive dashboards to identify patterns, trends, and key insights. The findings reveal a steady increase in AI adoption, significant changes in usage patterns, and growing awareness of AI-related risks. 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project highlights the evolving role of Artificial Intelligence in shaping modern digital lifestyles.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EB87C-16E5-E3D9-255D-002D5555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137" y="1122721"/>
            <a:ext cx="3356419" cy="27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E5C896-9B35-7E22-39DA-2E95CB986AE8}"/>
              </a:ext>
            </a:extLst>
          </p:cNvPr>
          <p:cNvSpPr txBox="1"/>
          <p:nvPr/>
        </p:nvSpPr>
        <p:spPr>
          <a:xfrm>
            <a:off x="174700" y="582753"/>
            <a:ext cx="4664929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Problem Statement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With the rapid growth of Artificial Intelligence, usage patterns and digital behaviour is changing continuously. However, there is limited understanding of :</a:t>
            </a:r>
          </a:p>
          <a:p>
            <a:endParaRPr lang="en-IN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IN" dirty="0"/>
              <a:t>How AI adoption affects daily and monthly internet usage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Changes in digital trends across different user categories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awareness regarding AI risks and costs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project aims to address these challenges by analysing real-world data to identify trends, risks, and the overall impact of AI on users between 2023 and 2025.</a:t>
            </a:r>
          </a:p>
        </p:txBody>
      </p:sp>
      <p:pic>
        <p:nvPicPr>
          <p:cNvPr id="5" name="Picture 4" descr="A red person with a question mark above white puzzle pieces&#10;&#10;AI-generated content may be incorrect.">
            <a:extLst>
              <a:ext uri="{FF2B5EF4-FFF2-40B4-BE49-F238E27FC236}">
                <a16:creationId xmlns:a16="http://schemas.microsoft.com/office/drawing/2014/main" id="{8B5E6C15-7743-1376-D7BF-A9923BB2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27" t="6623" r="7119" b="24880"/>
          <a:stretch>
            <a:fillRect/>
          </a:stretch>
        </p:blipFill>
        <p:spPr>
          <a:xfrm>
            <a:off x="4522539" y="810185"/>
            <a:ext cx="4446761" cy="35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16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9D9F5-3FAF-EF4F-09F2-58E55C334365}"/>
              </a:ext>
            </a:extLst>
          </p:cNvPr>
          <p:cNvSpPr txBox="1"/>
          <p:nvPr/>
        </p:nvSpPr>
        <p:spPr>
          <a:xfrm>
            <a:off x="137530" y="460357"/>
            <a:ext cx="5547973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System Architecture</a:t>
            </a:r>
            <a:r>
              <a:rPr lang="en-IN" sz="2400" dirty="0">
                <a:solidFill>
                  <a:srgbClr val="213163"/>
                </a:solidFill>
              </a:rPr>
              <a:t>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system architecture of this project includes the following components: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  Data Source</a:t>
            </a:r>
          </a:p>
          <a:p>
            <a:r>
              <a:rPr lang="en-IN" dirty="0"/>
              <a:t>          User survey data (AI usage, internet usage, cost, risk perception)</a:t>
            </a:r>
          </a:p>
          <a:p>
            <a:endParaRPr lang="en-IN" dirty="0"/>
          </a:p>
          <a:p>
            <a:r>
              <a:rPr lang="en-IN" dirty="0"/>
              <a:t>2.     Data Processing</a:t>
            </a:r>
          </a:p>
          <a:p>
            <a:r>
              <a:rPr lang="en-IN" dirty="0"/>
              <a:t>          Data cleaning and transformation using Power BI</a:t>
            </a:r>
          </a:p>
          <a:p>
            <a:endParaRPr lang="en-IN" dirty="0"/>
          </a:p>
          <a:p>
            <a:r>
              <a:rPr lang="en-IN" dirty="0"/>
              <a:t>3.     Data Analysis</a:t>
            </a:r>
          </a:p>
          <a:p>
            <a:r>
              <a:rPr lang="en-IN" dirty="0"/>
              <a:t>          Trend analysis, comparison, and categorization</a:t>
            </a:r>
          </a:p>
          <a:p>
            <a:endParaRPr lang="en-IN" dirty="0"/>
          </a:p>
          <a:p>
            <a:r>
              <a:rPr lang="en-IN" dirty="0"/>
              <a:t>4.     Visualization Layer</a:t>
            </a:r>
          </a:p>
          <a:p>
            <a:r>
              <a:rPr lang="en-IN" dirty="0"/>
              <a:t>          Interactive dashboards, charts, and filters</a:t>
            </a:r>
          </a:p>
          <a:p>
            <a:endParaRPr lang="en-IN" dirty="0"/>
          </a:p>
          <a:p>
            <a:r>
              <a:rPr lang="en-IN" dirty="0"/>
              <a:t>5.     Output</a:t>
            </a:r>
          </a:p>
          <a:p>
            <a:r>
              <a:rPr lang="en-IN" dirty="0"/>
              <a:t>          Insights on AI usage patterns and digital trends (2023–2025)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EF9A2-CADD-A982-4EF4-A1682085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91" y="1567903"/>
            <a:ext cx="3876309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90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45DE-B712-F06B-67FA-D3D7D6FBF5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504" y="650689"/>
            <a:ext cx="8521700" cy="3970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22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696D7B5-5C17-1BAA-5B82-E74A4A7BB590}"/>
              </a:ext>
            </a:extLst>
          </p:cNvPr>
          <p:cNvSpPr txBox="1"/>
          <p:nvPr/>
        </p:nvSpPr>
        <p:spPr>
          <a:xfrm>
            <a:off x="228601" y="1135323"/>
            <a:ext cx="4343399" cy="3293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To analyse the impact of Artificial Intelligence on usage patterns, the following solution is proposed: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Collect and organize user data related to AI usage, internet usage, cost, and risk perception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Use Power BI to perform data cleaning, transformation, and visualization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Create interactive dashboards for year-wise comparison (2023–2025) 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Identify trends, high-risk areas, and user </a:t>
            </a:r>
            <a:r>
              <a:rPr lang="en-IN" dirty="0" err="1"/>
              <a:t>behavior</a:t>
            </a:r>
            <a:r>
              <a:rPr lang="en-IN" dirty="0"/>
              <a:t> patterns</a:t>
            </a:r>
          </a:p>
          <a:p>
            <a:pPr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pic>
        <p:nvPicPr>
          <p:cNvPr id="5" name="Picture 4" descr="A person pushing a red arrow&#10;&#10;AI-generated content may be incorrect.">
            <a:extLst>
              <a:ext uri="{FF2B5EF4-FFF2-40B4-BE49-F238E27FC236}">
                <a16:creationId xmlns:a16="http://schemas.microsoft.com/office/drawing/2014/main" id="{AAEDDF9A-B40A-5B86-3257-74BD39FD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39" t="15860" r="9216" b="16688"/>
          <a:stretch>
            <a:fillRect/>
          </a:stretch>
        </p:blipFill>
        <p:spPr>
          <a:xfrm>
            <a:off x="4602361" y="1047721"/>
            <a:ext cx="4313038" cy="34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0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6A9F3CC-AB4B-D6F1-9346-AC2BB94FA663}"/>
              </a:ext>
            </a:extLst>
          </p:cNvPr>
          <p:cNvSpPr txBox="1">
            <a:spLocks/>
          </p:cNvSpPr>
          <p:nvPr/>
        </p:nvSpPr>
        <p:spPr>
          <a:xfrm>
            <a:off x="130628" y="614731"/>
            <a:ext cx="8520600" cy="43088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of Project Demo</a:t>
            </a:r>
            <a:endParaRPr lang="en-IN" sz="22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98CBF94-8577-073D-396D-5DD25A89CD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1914" y="1045618"/>
            <a:ext cx="7738364" cy="38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16"/>
    </mc:Choice>
    <mc:Fallback xmlns="">
      <p:transition spd="slow" advTm="55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0EA11C-9C2B-B5CE-126A-40B9BDF7C209}"/>
              </a:ext>
            </a:extLst>
          </p:cNvPr>
          <p:cNvSpPr txBox="1"/>
          <p:nvPr/>
        </p:nvSpPr>
        <p:spPr>
          <a:xfrm>
            <a:off x="263913" y="756941"/>
            <a:ext cx="4572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213163"/>
                </a:solidFill>
              </a:rPr>
              <a:t>Key Findings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AI usage increased from 2023–2025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Students &amp; professionals are main users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AI use increased internet consumption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Risk awareness about AI is rising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BBBF4-5214-C45E-FEA7-6EACD4D0B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210" y="927304"/>
            <a:ext cx="4572001" cy="35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5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0F4B-9803-CB1B-02A8-FB5D111C9F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629" y="648607"/>
            <a:ext cx="2416628" cy="3970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2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F7160BE-FEF1-8BE4-4413-A5A3EC2882D8}"/>
              </a:ext>
            </a:extLst>
          </p:cNvPr>
          <p:cNvSpPr txBox="1"/>
          <p:nvPr/>
        </p:nvSpPr>
        <p:spPr>
          <a:xfrm>
            <a:off x="228601" y="1135323"/>
            <a:ext cx="4774579" cy="3200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The project concludes that Artificial Intelligence has a significant impact on usage patterns and digital trends.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Key conclusions include: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AI usage has increased steadily from 2023 to 2025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Students and working professionals are the most active     AI users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Higher AI usage is associated with increase in internet  consumption and cost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Awareness of AI-related risks is growing among users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Overall, Artificial Intelligence is reshaping digital behaviour and influencing how users interact with technology.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.</a:t>
            </a:r>
          </a:p>
        </p:txBody>
      </p:sp>
      <p:pic>
        <p:nvPicPr>
          <p:cNvPr id="6" name="Picture 5" descr="A blue circle with a pencil and paper with a star on it&#10;&#10;AI-generated content may be incorrect.">
            <a:extLst>
              <a:ext uri="{FF2B5EF4-FFF2-40B4-BE49-F238E27FC236}">
                <a16:creationId xmlns:a16="http://schemas.microsoft.com/office/drawing/2014/main" id="{2075D82B-B6A7-F9F1-A030-D929A521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97" t="26296" r="26825" b="15397"/>
          <a:stretch>
            <a:fillRect/>
          </a:stretch>
        </p:blipFill>
        <p:spPr>
          <a:xfrm>
            <a:off x="5800727" y="1135323"/>
            <a:ext cx="2675590" cy="32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845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1E1C5FD398A4287C0920180B68150" ma:contentTypeVersion="18" ma:contentTypeDescription="Create a new document." ma:contentTypeScope="" ma:versionID="26704334229d571494ec08df731579b2">
  <xsd:schema xmlns:xsd="http://www.w3.org/2001/XMLSchema" xmlns:xs="http://www.w3.org/2001/XMLSchema" xmlns:p="http://schemas.microsoft.com/office/2006/metadata/properties" xmlns:ns3="94eeb56d-118c-48c3-937f-7f05817f7373" xmlns:ns4="fe56e3b0-34a1-4d6f-a501-a0b2b7006a18" targetNamespace="http://schemas.microsoft.com/office/2006/metadata/properties" ma:root="true" ma:fieldsID="646583e16dee9c97f40ce908d27133ed" ns3:_="" ns4:_="">
    <xsd:import namespace="94eeb56d-118c-48c3-937f-7f05817f7373"/>
    <xsd:import namespace="fe56e3b0-34a1-4d6f-a501-a0b2b7006a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eb56d-118c-48c3-937f-7f05817f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e3b0-34a1-4d6f-a501-a0b2b7006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B6CD32-2537-46E7-8CC3-A58D44622414}">
  <ds:schemaRefs>
    <ds:schemaRef ds:uri="94eeb56d-118c-48c3-937f-7f05817f7373"/>
    <ds:schemaRef ds:uri="fe56e3b0-34a1-4d6f-a501-a0b2b7006a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559A34-456E-49A1-8157-9E3D18BFAD36}">
  <ds:schemaRefs>
    <ds:schemaRef ds:uri="94eeb56d-118c-48c3-937f-7f05817f7373"/>
    <ds:schemaRef ds:uri="fe56e3b0-34a1-4d6f-a501-a0b2b7006a1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851</TotalTime>
  <Words>609</Words>
  <Application>Microsoft Office PowerPoint</Application>
  <PresentationFormat>On-screen Show (16:9)</PresentationFormat>
  <Paragraphs>102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Segoe UI Bold</vt:lpstr>
      <vt:lpstr>Times New Roman</vt:lpstr>
      <vt:lpstr>Wingdings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Solution</vt:lpstr>
      <vt:lpstr>PowerPoint Presentation</vt:lpstr>
      <vt:lpstr>PowerPoint Presentation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Priyanshi Patel</cp:lastModifiedBy>
  <cp:revision>23</cp:revision>
  <dcterms:modified xsi:type="dcterms:W3CDTF">2026-02-08T13:29:41Z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